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5" r:id="rId4"/>
    <p:sldId id="272" r:id="rId5"/>
    <p:sldId id="258" r:id="rId6"/>
    <p:sldId id="259" r:id="rId7"/>
    <p:sldId id="260" r:id="rId8"/>
    <p:sldId id="261" r:id="rId9"/>
    <p:sldId id="268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3" r:id="rId19"/>
    <p:sldId id="274" r:id="rId20"/>
    <p:sldId id="271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22D8A-DE4E-4B0E-9F21-5D60699DC09D}" type="datetimeFigureOut">
              <a:rPr lang="it-IT" smtClean="0"/>
              <a:pPr/>
              <a:t>19/12/2020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C1995-79B7-4A95-A012-3ADE1FFF0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0F851-8EEC-44BD-B760-55E04DE1FEDE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793F-74CC-42F5-A656-C37A9BBB0158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6CD2-A551-4260-8CD8-0816AF17A37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93B9-B18D-45A1-9FBD-F823B28FA0A4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2E05-1F3D-414E-936D-E5C8C37706C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6F3A2-980E-48B0-8F9C-853E9F8B7A56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5E97-863E-44FA-A505-056F0F1B9F9A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FE28-C9B7-47C3-AE62-05E9C30DEACE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30EB-C586-43F1-8B3A-A537053974F8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585D-8E93-404D-8FC2-5EDF681D1A80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86CBA-F581-4F3C-A305-7BD8A2EC26A6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D7535-9602-4D12-86AD-9BE58DC770C3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13F86-A180-4E00-BAAC-195DF6F84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869160"/>
            <a:ext cx="8640960" cy="1008112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Fu </a:t>
            </a:r>
            <a:r>
              <a:rPr lang="it-IT" dirty="0">
                <a:solidFill>
                  <a:schemeClr val="tx1"/>
                </a:solidFill>
              </a:rPr>
              <a:t>probabilmente il più importante concilio ecumenico della Chiesa cattolica dopo il </a:t>
            </a:r>
            <a:r>
              <a:rPr lang="it-IT" b="1" dirty="0">
                <a:solidFill>
                  <a:schemeClr val="tx1"/>
                </a:solidFill>
              </a:rPr>
              <a:t>Concilio di Trento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Immagine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412776"/>
            <a:ext cx="5661410" cy="3024336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sp>
        <p:nvSpPr>
          <p:cNvPr id="5" name="CasellaDiTesto 4"/>
          <p:cNvSpPr txBox="1"/>
          <p:nvPr/>
        </p:nvSpPr>
        <p:spPr>
          <a:xfrm>
            <a:off x="251520" y="602128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Prof. Francesco Cannizzaro - Specialista in Pedagogia, Bioetica e Sessuologia</a:t>
            </a:r>
            <a:endParaRPr lang="it-IT" sz="2000" b="1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40960" cy="4248472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lvl="0" fontAlgn="base"/>
            <a:r>
              <a:rPr lang="it-IT" b="1" dirty="0" smtClean="0">
                <a:solidFill>
                  <a:schemeClr val="tx1"/>
                </a:solidFill>
              </a:rPr>
              <a:t>I principali cambiamenti furono che:</a:t>
            </a:r>
          </a:p>
          <a:p>
            <a:pPr marL="179388" lvl="0" indent="-179388" algn="just" fontAlgn="base">
              <a:buFont typeface="Wingdings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I </a:t>
            </a:r>
            <a:r>
              <a:rPr lang="it-IT" sz="2000" b="1" dirty="0">
                <a:solidFill>
                  <a:srgbClr val="FF0000"/>
                </a:solidFill>
              </a:rPr>
              <a:t>fedeli </a:t>
            </a:r>
            <a:r>
              <a:rPr lang="it-IT" sz="2000" dirty="0">
                <a:solidFill>
                  <a:schemeClr val="tx1"/>
                </a:solidFill>
              </a:rPr>
              <a:t>potessero finalmente essere accolti come </a:t>
            </a:r>
            <a:r>
              <a:rPr lang="it-IT" sz="2000" b="1" dirty="0">
                <a:solidFill>
                  <a:schemeClr val="tx1"/>
                </a:solidFill>
              </a:rPr>
              <a:t>parte attiva </a:t>
            </a:r>
            <a:r>
              <a:rPr lang="it-IT" sz="2000" b="1" dirty="0" smtClean="0">
                <a:solidFill>
                  <a:schemeClr val="tx1"/>
                </a:solidFill>
              </a:rPr>
              <a:t> nella </a:t>
            </a:r>
            <a:r>
              <a:rPr lang="it-IT" sz="2000" b="1" dirty="0">
                <a:solidFill>
                  <a:schemeClr val="tx1"/>
                </a:solidFill>
              </a:rPr>
              <a:t>messa</a:t>
            </a:r>
            <a:r>
              <a:rPr lang="it-IT" sz="2000" dirty="0">
                <a:solidFill>
                  <a:schemeClr val="tx1"/>
                </a:solidFill>
              </a:rPr>
              <a:t>: la messa cantata nasce da qui;</a:t>
            </a:r>
          </a:p>
          <a:p>
            <a:pPr marL="179388" lvl="0" indent="-179388" algn="just" fontAlgn="base">
              <a:buFont typeface="Wingdings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I </a:t>
            </a:r>
            <a:r>
              <a:rPr lang="it-IT" sz="2000" b="1" dirty="0">
                <a:solidFill>
                  <a:srgbClr val="FF0000"/>
                </a:solidFill>
              </a:rPr>
              <a:t>preti </a:t>
            </a:r>
            <a:r>
              <a:rPr lang="it-IT" sz="2000" dirty="0">
                <a:solidFill>
                  <a:schemeClr val="tx1"/>
                </a:solidFill>
              </a:rPr>
              <a:t>dovessero </a:t>
            </a:r>
            <a:r>
              <a:rPr lang="it-IT" sz="2000" b="1" dirty="0">
                <a:solidFill>
                  <a:schemeClr val="tx1"/>
                </a:solidFill>
              </a:rPr>
              <a:t>celebrare rivolti verso i fedeli</a:t>
            </a:r>
            <a:r>
              <a:rPr lang="it-IT" sz="2000" dirty="0">
                <a:solidFill>
                  <a:schemeClr val="tx1"/>
                </a:solidFill>
              </a:rPr>
              <a:t>, mentre fino a quel momento davano loro le spalle;</a:t>
            </a:r>
          </a:p>
          <a:p>
            <a:pPr marL="179388" lvl="0" indent="-179388" algn="just" fontAlgn="base">
              <a:buFont typeface="Wingdings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messa </a:t>
            </a:r>
            <a:r>
              <a:rPr lang="it-IT" sz="2000" dirty="0">
                <a:solidFill>
                  <a:schemeClr val="tx1"/>
                </a:solidFill>
              </a:rPr>
              <a:t>dovesse essere comprensibile: </a:t>
            </a:r>
            <a:r>
              <a:rPr lang="it-IT" sz="2000" b="1" dirty="0">
                <a:solidFill>
                  <a:schemeClr val="tx1"/>
                </a:solidFill>
              </a:rPr>
              <a:t>niente più latino, ma lingua volgare</a:t>
            </a:r>
            <a:r>
              <a:rPr lang="it-IT" sz="2000" dirty="0">
                <a:solidFill>
                  <a:schemeClr val="tx1"/>
                </a:solidFill>
              </a:rPr>
              <a:t>. Questo forse è il cambiamento più grande che venne dal Concilio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it-IT" sz="2000" b="1" dirty="0" smtClean="0">
                <a:solidFill>
                  <a:srgbClr val="FF0000"/>
                </a:solidFill>
              </a:rPr>
              <a:t>A </a:t>
            </a:r>
            <a:r>
              <a:rPr lang="it-IT" sz="2000" b="1" dirty="0">
                <a:solidFill>
                  <a:srgbClr val="FF0000"/>
                </a:solidFill>
              </a:rPr>
              <a:t>livello di dottrina </a:t>
            </a:r>
            <a:r>
              <a:rPr lang="it-IT" sz="2000" dirty="0">
                <a:solidFill>
                  <a:schemeClr val="tx1"/>
                </a:solidFill>
              </a:rPr>
              <a:t>fu invece stabilito che </a:t>
            </a:r>
            <a:r>
              <a:rPr lang="it-IT" sz="2000" b="1" dirty="0">
                <a:solidFill>
                  <a:schemeClr val="tx1"/>
                </a:solidFill>
              </a:rPr>
              <a:t>la parola di Dio dovesse essere storicizzata</a:t>
            </a:r>
            <a:r>
              <a:rPr lang="it-IT" sz="2000" dirty="0">
                <a:solidFill>
                  <a:schemeClr val="tx1"/>
                </a:solidFill>
              </a:rPr>
              <a:t>: si </a:t>
            </a:r>
            <a:r>
              <a:rPr lang="it-IT" sz="2000" dirty="0" smtClean="0">
                <a:solidFill>
                  <a:schemeClr val="tx1"/>
                </a:solidFill>
              </a:rPr>
              <a:t>trattò </a:t>
            </a:r>
            <a:r>
              <a:rPr lang="it-IT" sz="2000" dirty="0">
                <a:solidFill>
                  <a:schemeClr val="tx1"/>
                </a:solidFill>
              </a:rPr>
              <a:t>di un cambiamento epocale, perché </a:t>
            </a:r>
            <a:r>
              <a:rPr lang="it-IT" sz="2000" dirty="0" smtClean="0">
                <a:solidFill>
                  <a:schemeClr val="tx1"/>
                </a:solidFill>
              </a:rPr>
              <a:t>aprì </a:t>
            </a:r>
            <a:r>
              <a:rPr lang="it-IT" sz="2000" dirty="0">
                <a:solidFill>
                  <a:schemeClr val="tx1"/>
                </a:solidFill>
              </a:rPr>
              <a:t>alla possibilità di interpretare il testo sacro in modo che </a:t>
            </a:r>
            <a:r>
              <a:rPr lang="it-IT" sz="2000" dirty="0" smtClean="0">
                <a:solidFill>
                  <a:schemeClr val="tx1"/>
                </a:solidFill>
              </a:rPr>
              <a:t>fosse </a:t>
            </a:r>
            <a:r>
              <a:rPr lang="it-IT" sz="2000" dirty="0">
                <a:solidFill>
                  <a:schemeClr val="tx1"/>
                </a:solidFill>
              </a:rPr>
              <a:t>collegato ai tempi moderni.</a:t>
            </a:r>
          </a:p>
          <a:p>
            <a:pPr fontAlgn="base"/>
            <a:r>
              <a:rPr lang="it-IT" sz="2000" dirty="0">
                <a:solidFill>
                  <a:schemeClr val="tx1"/>
                </a:solidFill>
              </a:rPr>
              <a:t>Anche il Sant'Uffizio cambiò nome, e iniziò a chiamarsi </a:t>
            </a:r>
            <a:r>
              <a:rPr lang="it-IT" sz="2000" b="1" dirty="0">
                <a:solidFill>
                  <a:schemeClr val="tx1"/>
                </a:solidFill>
              </a:rPr>
              <a:t>Congregazione per la dottrina della fede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Cos’è cambiato?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640960" cy="4680520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Gli </a:t>
            </a:r>
            <a:r>
              <a:rPr lang="it-IT" sz="2400" b="1" dirty="0">
                <a:solidFill>
                  <a:srgbClr val="FF0000"/>
                </a:solidFill>
              </a:rPr>
              <a:t>altri culti </a:t>
            </a:r>
            <a:r>
              <a:rPr lang="it-IT" sz="2400" dirty="0">
                <a:solidFill>
                  <a:schemeClr val="tx1"/>
                </a:solidFill>
              </a:rPr>
              <a:t>vennero in qualche modo riconosciuti: si apriva la stagione dell'</a:t>
            </a:r>
            <a:r>
              <a:rPr lang="it-IT" sz="2400" b="1" dirty="0">
                <a:solidFill>
                  <a:schemeClr val="tx1"/>
                </a:solidFill>
              </a:rPr>
              <a:t>ecumenismo</a:t>
            </a:r>
            <a:r>
              <a:rPr lang="it-IT" sz="2400" dirty="0">
                <a:solidFill>
                  <a:schemeClr val="tx1"/>
                </a:solidFill>
              </a:rPr>
              <a:t>, cioè del dialogo con le altre religioni.</a:t>
            </a:r>
          </a:p>
          <a:p>
            <a:pPr algn="just" fontAlgn="base"/>
            <a:r>
              <a:rPr lang="it-IT" sz="2400" b="1" dirty="0">
                <a:solidFill>
                  <a:srgbClr val="FF0000"/>
                </a:solidFill>
              </a:rPr>
              <a:t>Tuttavia, </a:t>
            </a:r>
            <a:r>
              <a:rPr lang="it-IT" sz="2400" dirty="0">
                <a:solidFill>
                  <a:schemeClr val="tx1"/>
                </a:solidFill>
              </a:rPr>
              <a:t>i principali cambiamenti dottrinali non avvennero mai: il Concilio di </a:t>
            </a:r>
            <a:r>
              <a:rPr lang="it-IT" sz="2400" b="1" dirty="0">
                <a:solidFill>
                  <a:schemeClr val="tx1"/>
                </a:solidFill>
              </a:rPr>
              <a:t>Paolo </a:t>
            </a:r>
            <a:r>
              <a:rPr lang="it-IT" sz="2400" b="1" dirty="0" err="1">
                <a:solidFill>
                  <a:schemeClr val="tx1"/>
                </a:solidFill>
              </a:rPr>
              <a:t>VI</a:t>
            </a:r>
            <a:r>
              <a:rPr lang="it-IT" sz="2400" dirty="0">
                <a:solidFill>
                  <a:schemeClr val="tx1"/>
                </a:solidFill>
              </a:rPr>
              <a:t>, che subentrò alla morte del suo </a:t>
            </a:r>
            <a:r>
              <a:rPr lang="it-IT" sz="2400" dirty="0" smtClean="0">
                <a:solidFill>
                  <a:schemeClr val="tx1"/>
                </a:solidFill>
              </a:rPr>
              <a:t>predecessore (3 giugno 1963), </a:t>
            </a:r>
            <a:r>
              <a:rPr lang="it-IT" sz="2400" dirty="0">
                <a:solidFill>
                  <a:schemeClr val="tx1"/>
                </a:solidFill>
              </a:rPr>
              <a:t>rifiutò tre istanze che avrebbero davvero segnato una svolta epocale e che riguardavano: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800" dirty="0" smtClean="0">
                <a:solidFill>
                  <a:schemeClr val="tx1"/>
                </a:solidFill>
              </a:rPr>
              <a:t>Il </a:t>
            </a:r>
            <a:r>
              <a:rPr lang="it-IT" sz="2800" dirty="0">
                <a:solidFill>
                  <a:schemeClr val="tx1"/>
                </a:solidFill>
              </a:rPr>
              <a:t>celibato dei preti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800" dirty="0">
                <a:solidFill>
                  <a:schemeClr val="tx1"/>
                </a:solidFill>
              </a:rPr>
              <a:t>La contraccezione</a:t>
            </a:r>
          </a:p>
          <a:p>
            <a:pPr lvl="0" algn="just" fontAlgn="base">
              <a:buFont typeface="Wingdings" pitchFamily="2" charset="2"/>
              <a:buChar char="§"/>
            </a:pPr>
            <a:r>
              <a:rPr lang="it-IT" sz="2800" dirty="0">
                <a:solidFill>
                  <a:schemeClr val="tx1"/>
                </a:solidFill>
              </a:rPr>
              <a:t>Il ruolo attivo dei divorziati </a:t>
            </a:r>
            <a:endParaRPr lang="it-IT" sz="2800" dirty="0" smtClean="0">
              <a:solidFill>
                <a:schemeClr val="tx1"/>
              </a:solidFill>
            </a:endParaRPr>
          </a:p>
          <a:p>
            <a:pPr lvl="0" algn="just" fontAlgn="base"/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 all'interno </a:t>
            </a:r>
            <a:r>
              <a:rPr lang="it-IT" sz="2800" dirty="0">
                <a:solidFill>
                  <a:schemeClr val="tx1"/>
                </a:solidFill>
              </a:rPr>
              <a:t>della Chiesa.</a:t>
            </a:r>
          </a:p>
          <a:p>
            <a:pPr marL="179388" lvl="0" indent="-179388" algn="just" fontAlgn="base"/>
            <a:endParaRPr lang="it-IT" sz="2000" dirty="0">
              <a:solidFill>
                <a:schemeClr val="tx1"/>
              </a:solidFill>
            </a:endParaRP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Cos’è cambiato?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9" name="Immagine 8" descr="5.jpg"/>
          <p:cNvPicPr>
            <a:picLocks noChangeAspect="1"/>
          </p:cNvPicPr>
          <p:nvPr/>
        </p:nvPicPr>
        <p:blipFill>
          <a:blip r:embed="rId2" cstate="print"/>
          <a:srcRect r="49122"/>
          <a:stretch>
            <a:fillRect/>
          </a:stretch>
        </p:blipFill>
        <p:spPr>
          <a:xfrm>
            <a:off x="6444208" y="3717032"/>
            <a:ext cx="2376264" cy="2615465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5040560" cy="4464496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Le nuove aperture del cattolicesimo </a:t>
            </a:r>
            <a:r>
              <a:rPr lang="it-IT" sz="2000" dirty="0">
                <a:solidFill>
                  <a:schemeClr val="tx1"/>
                </a:solidFill>
              </a:rPr>
              <a:t>ebbero naturalmente delle ripercussioni nel mondo cattolico: molte correnti intransigenti rifiutarono le decisioni del Concilio, mentre altre, più progressiste, si aprirono ulteriormente.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 preti operai, </a:t>
            </a:r>
            <a:r>
              <a:rPr lang="it-IT" sz="2000" dirty="0">
                <a:solidFill>
                  <a:schemeClr val="tx1"/>
                </a:solidFill>
              </a:rPr>
              <a:t>dopo </a:t>
            </a:r>
            <a:r>
              <a:rPr lang="it-IT" sz="2000" dirty="0" smtClean="0">
                <a:solidFill>
                  <a:schemeClr val="tx1"/>
                </a:solidFill>
              </a:rPr>
              <a:t>l’apertura </a:t>
            </a:r>
            <a:r>
              <a:rPr lang="it-IT" sz="2000" dirty="0">
                <a:solidFill>
                  <a:schemeClr val="tx1"/>
                </a:solidFill>
              </a:rPr>
              <a:t>da parte del nuovo papa, </a:t>
            </a:r>
            <a:r>
              <a:rPr lang="it-IT" sz="2000" b="1" dirty="0">
                <a:solidFill>
                  <a:schemeClr val="tx1"/>
                </a:solidFill>
              </a:rPr>
              <a:t>Paolo </a:t>
            </a:r>
            <a:r>
              <a:rPr lang="it-IT" sz="2000" b="1" dirty="0" err="1">
                <a:solidFill>
                  <a:schemeClr val="tx1"/>
                </a:solidFill>
              </a:rPr>
              <a:t>VI</a:t>
            </a:r>
            <a:r>
              <a:rPr lang="it-IT" sz="2000" dirty="0">
                <a:solidFill>
                  <a:schemeClr val="tx1"/>
                </a:solidFill>
              </a:rPr>
              <a:t>, presero ancora più forza e ne nacque un </a:t>
            </a:r>
            <a:r>
              <a:rPr lang="it-IT" sz="2000" b="1" dirty="0">
                <a:solidFill>
                  <a:schemeClr val="tx1"/>
                </a:solidFill>
              </a:rPr>
              <a:t>movimento internazionale</a:t>
            </a:r>
            <a:r>
              <a:rPr lang="it-IT" sz="2000" dirty="0">
                <a:solidFill>
                  <a:schemeClr val="tx1"/>
                </a:solidFill>
              </a:rPr>
              <a:t>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Alcuni </a:t>
            </a:r>
            <a:r>
              <a:rPr lang="it-IT" sz="2000" b="1" dirty="0">
                <a:solidFill>
                  <a:srgbClr val="FF0000"/>
                </a:solidFill>
              </a:rPr>
              <a:t>teologi </a:t>
            </a:r>
            <a:r>
              <a:rPr lang="it-IT" sz="2000" dirty="0">
                <a:solidFill>
                  <a:schemeClr val="tx1"/>
                </a:solidFill>
              </a:rPr>
              <a:t>seguaci della </a:t>
            </a:r>
            <a:r>
              <a:rPr lang="it-IT" sz="2000" b="1" dirty="0">
                <a:solidFill>
                  <a:schemeClr val="tx1"/>
                </a:solidFill>
              </a:rPr>
              <a:t>Teologia della </a:t>
            </a:r>
            <a:r>
              <a:rPr lang="it-IT" sz="2000" b="1" smtClean="0">
                <a:solidFill>
                  <a:schemeClr val="tx1"/>
                </a:solidFill>
              </a:rPr>
              <a:t>liberazione</a:t>
            </a:r>
            <a:r>
              <a:rPr lang="it-IT" sz="2000">
                <a:solidFill>
                  <a:schemeClr val="tx1"/>
                </a:solidFill>
              </a:rPr>
              <a:t> </a:t>
            </a:r>
            <a:r>
              <a:rPr lang="it-IT" sz="2000" smtClean="0">
                <a:solidFill>
                  <a:schemeClr val="tx1"/>
                </a:solidFill>
              </a:rPr>
              <a:t>abbracciarono </a:t>
            </a:r>
            <a:r>
              <a:rPr lang="it-IT" sz="2000" dirty="0">
                <a:solidFill>
                  <a:schemeClr val="tx1"/>
                </a:solidFill>
              </a:rPr>
              <a:t>il marxismo in America latina, ricevendo un forte stigma da papa </a:t>
            </a:r>
            <a:r>
              <a:rPr lang="it-IT" sz="2000" b="1" dirty="0">
                <a:solidFill>
                  <a:schemeClr val="tx1"/>
                </a:solidFill>
              </a:rPr>
              <a:t>Giovanni Paolo II</a:t>
            </a:r>
            <a:r>
              <a:rPr lang="it-IT" sz="2000" dirty="0">
                <a:solidFill>
                  <a:schemeClr val="tx1"/>
                </a:solidFill>
              </a:rPr>
              <a:t>, quando salì al </a:t>
            </a:r>
            <a:r>
              <a:rPr lang="it-IT" sz="2000" dirty="0" smtClean="0">
                <a:solidFill>
                  <a:schemeClr val="tx1"/>
                </a:solidFill>
              </a:rPr>
              <a:t>pontificato (1978).</a:t>
            </a:r>
            <a:r>
              <a:rPr lang="it-IT" sz="2000" dirty="0">
                <a:solidFill>
                  <a:schemeClr val="tx1"/>
                </a:solidFill>
              </a:rPr>
              <a:t> </a:t>
            </a:r>
          </a:p>
          <a:p>
            <a:pPr marL="179388" lvl="0" indent="-179388" algn="just" fontAlgn="base"/>
            <a:endParaRPr lang="it-IT" sz="2000" dirty="0">
              <a:solidFill>
                <a:schemeClr val="tx1"/>
              </a:solidFill>
            </a:endParaRP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Le conseguenze del Concilio Vaticano </a:t>
            </a:r>
            <a:r>
              <a:rPr lang="it-IT" sz="2800" b="1" dirty="0" err="1" smtClean="0">
                <a:solidFill>
                  <a:srgbClr val="0070C0"/>
                </a:solidFill>
              </a:rPr>
              <a:t>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8237" y="1844824"/>
            <a:ext cx="3607313" cy="44644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844824"/>
            <a:ext cx="8640960" cy="4536504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400" b="1" dirty="0">
                <a:solidFill>
                  <a:srgbClr val="FF0000"/>
                </a:solidFill>
              </a:rPr>
              <a:t>Di contro, </a:t>
            </a:r>
            <a:r>
              <a:rPr lang="it-IT" sz="2400" dirty="0">
                <a:solidFill>
                  <a:schemeClr val="tx1"/>
                </a:solidFill>
              </a:rPr>
              <a:t>alcune correnti intransigenti si estremizzarono ulteriormente: i </a:t>
            </a:r>
            <a:r>
              <a:rPr lang="it-IT" sz="2400" b="1" dirty="0" err="1">
                <a:solidFill>
                  <a:schemeClr val="tx1"/>
                </a:solidFill>
              </a:rPr>
              <a:t>lefevriani</a:t>
            </a:r>
            <a:r>
              <a:rPr lang="it-IT" sz="2400" dirty="0">
                <a:solidFill>
                  <a:schemeClr val="tx1"/>
                </a:solidFill>
              </a:rPr>
              <a:t> - seguaci di </a:t>
            </a:r>
            <a:r>
              <a:rPr lang="it-IT" sz="2400" dirty="0" err="1">
                <a:solidFill>
                  <a:schemeClr val="tx1"/>
                </a:solidFill>
              </a:rPr>
              <a:t>Lefevre</a:t>
            </a:r>
            <a:r>
              <a:rPr lang="it-IT" sz="2400" dirty="0">
                <a:solidFill>
                  <a:schemeClr val="tx1"/>
                </a:solidFill>
              </a:rPr>
              <a:t> - si distaccarono dalla chiesa fino a ricevere una scomunica nel 1988 (poi ritirata da </a:t>
            </a:r>
            <a:r>
              <a:rPr lang="it-IT" sz="2400" b="1" dirty="0">
                <a:solidFill>
                  <a:schemeClr val="tx1"/>
                </a:solidFill>
              </a:rPr>
              <a:t>Benedetto XVI</a:t>
            </a:r>
            <a:r>
              <a:rPr lang="it-IT" sz="2400" dirty="0">
                <a:solidFill>
                  <a:schemeClr val="tx1"/>
                </a:solidFill>
              </a:rPr>
              <a:t>), i </a:t>
            </a:r>
            <a:r>
              <a:rPr lang="it-IT" sz="2400" b="1" dirty="0" err="1">
                <a:solidFill>
                  <a:schemeClr val="tx1"/>
                </a:solidFill>
              </a:rPr>
              <a:t>sedevacantisti</a:t>
            </a:r>
            <a:r>
              <a:rPr lang="it-IT" sz="2400" dirty="0">
                <a:solidFill>
                  <a:schemeClr val="tx1"/>
                </a:solidFill>
              </a:rPr>
              <a:t> si rifiutarono di riconoscere la legittimità di tutti i papi usciti dal </a:t>
            </a:r>
            <a:r>
              <a:rPr lang="it-IT" sz="2400" dirty="0" smtClean="0">
                <a:solidFill>
                  <a:schemeClr val="tx1"/>
                </a:solidFill>
              </a:rPr>
              <a:t>Concilio. 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l'Opus </a:t>
            </a:r>
            <a:r>
              <a:rPr lang="it-IT" sz="2400" b="1" dirty="0">
                <a:solidFill>
                  <a:srgbClr val="FF0000"/>
                </a:solidFill>
              </a:rPr>
              <a:t>dei</a:t>
            </a:r>
            <a:r>
              <a:rPr lang="it-IT" sz="2400" dirty="0">
                <a:solidFill>
                  <a:schemeClr val="tx1"/>
                </a:solidFill>
              </a:rPr>
              <a:t> continuò a celebrare la messa in latino, e nacquero moltissimi movimenti di natura carismatica, come quello neocatecumenale.</a:t>
            </a:r>
          </a:p>
          <a:p>
            <a:pPr algn="just" fontAlgn="base"/>
            <a:r>
              <a:rPr lang="it-IT" sz="2400" b="1" dirty="0">
                <a:solidFill>
                  <a:srgbClr val="FF0000"/>
                </a:solidFill>
              </a:rPr>
              <a:t>La chiesa attraversò </a:t>
            </a:r>
            <a:r>
              <a:rPr lang="it-IT" sz="2400" dirty="0">
                <a:solidFill>
                  <a:schemeClr val="tx1"/>
                </a:solidFill>
              </a:rPr>
              <a:t>anche una profonda crisi dovuta al calo delle vocazioni: l'abbandono di alcune posizioni di "privilegio" rese meno appetibile ai futuri preti la vita sacerdotale, e si registrò un forte decremento di persone che chiedevano di poter prendere i voti.</a:t>
            </a:r>
          </a:p>
          <a:p>
            <a:pPr marL="179388" lvl="0" indent="-179388" algn="just" fontAlgn="base"/>
            <a:endParaRPr lang="it-IT" sz="2000" dirty="0">
              <a:solidFill>
                <a:schemeClr val="tx1"/>
              </a:solidFill>
            </a:endParaRP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Le conseguenze del Concilio Vaticano </a:t>
            </a:r>
            <a:r>
              <a:rPr lang="it-IT" sz="2800" b="1" dirty="0" err="1" smtClean="0">
                <a:solidFill>
                  <a:srgbClr val="0070C0"/>
                </a:solidFill>
              </a:rPr>
              <a:t>II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640960" cy="2304256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Il Concilio Vaticano II, </a:t>
            </a:r>
            <a:r>
              <a:rPr lang="it-IT" sz="2000" dirty="0">
                <a:solidFill>
                  <a:schemeClr val="tx1"/>
                </a:solidFill>
              </a:rPr>
              <a:t>insomma, fu un evento epocale, che da un lato segnò una nuova scissione nella chiesa, ma dall'altro aprì un'istituzione antichissima a un mondo che fino ad allora si rifiutava di riconoscere, segnando un'epoca di grande cambiamento interno.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Si può affermare </a:t>
            </a:r>
            <a:r>
              <a:rPr lang="it-IT" sz="2000" dirty="0">
                <a:solidFill>
                  <a:schemeClr val="tx1"/>
                </a:solidFill>
              </a:rPr>
              <a:t>che i documenti usciti dal Concilio sono ancora da studiare, e soprattutto, da attuare. E’ quanto hanno affermato gli ultimi </a:t>
            </a:r>
            <a:r>
              <a:rPr lang="it-IT" sz="2000" dirty="0" smtClean="0">
                <a:solidFill>
                  <a:schemeClr val="tx1"/>
                </a:solidFill>
              </a:rPr>
              <a:t>pontefici, </a:t>
            </a:r>
            <a:r>
              <a:rPr lang="it-IT" sz="2000" dirty="0">
                <a:solidFill>
                  <a:schemeClr val="tx1"/>
                </a:solidFill>
              </a:rPr>
              <a:t>in risposta a quanti  si affrettano a chiedere un nuovo </a:t>
            </a:r>
            <a:r>
              <a:rPr lang="it-IT" sz="2000" dirty="0" smtClean="0">
                <a:solidFill>
                  <a:schemeClr val="tx1"/>
                </a:solidFill>
              </a:rPr>
              <a:t>Concilio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marL="179388" lvl="0" indent="-179388" algn="just" fontAlgn="base"/>
            <a:endParaRPr lang="it-IT" sz="2000" dirty="0">
              <a:solidFill>
                <a:schemeClr val="tx1"/>
              </a:solidFill>
            </a:endParaRP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Le conseguenze del Concilio Vaticano </a:t>
            </a:r>
            <a:r>
              <a:rPr lang="it-IT" sz="2800" b="1" dirty="0" err="1" smtClean="0">
                <a:solidFill>
                  <a:srgbClr val="0070C0"/>
                </a:solidFill>
              </a:rPr>
              <a:t>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" name="Immagine 9" descr="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149080"/>
            <a:ext cx="3672408" cy="2474654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640960" cy="4608512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4 Costituzioni</a:t>
            </a:r>
            <a:r>
              <a:rPr lang="it-IT" sz="2800" b="1" dirty="0" smtClean="0">
                <a:solidFill>
                  <a:srgbClr val="FF0000"/>
                </a:solidFill>
              </a:rPr>
              <a:t>:</a:t>
            </a: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pPr algn="just"/>
            <a:endParaRPr lang="it-IT" sz="2400" dirty="0" smtClean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  <a:p>
            <a:pPr algn="just" fontAlgn="base"/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179388" lvl="0" indent="-179388" algn="just" fontAlgn="base"/>
            <a:endParaRPr lang="it-IT" sz="2000" dirty="0">
              <a:solidFill>
                <a:schemeClr val="tx1"/>
              </a:solidFill>
            </a:endParaRP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 documenti del Concilio Vaticano </a:t>
            </a:r>
            <a:r>
              <a:rPr lang="it-IT" sz="2800" b="1" dirty="0" err="1" smtClean="0">
                <a:solidFill>
                  <a:srgbClr val="0070C0"/>
                </a:solidFill>
              </a:rPr>
              <a:t>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467544" y="2204864"/>
            <a:ext cx="410445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 smtClean="0">
                <a:solidFill>
                  <a:srgbClr val="0070C0"/>
                </a:solidFill>
              </a:rPr>
              <a:t>Sacrosantum</a:t>
            </a:r>
            <a:r>
              <a:rPr lang="it-IT" sz="24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 err="1" smtClean="0">
                <a:solidFill>
                  <a:srgbClr val="0070C0"/>
                </a:solidFill>
              </a:rPr>
              <a:t>Concilium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716016" y="2204864"/>
            <a:ext cx="38884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Sulla sacra liturgia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(4 dicembre 1963)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467544" y="3140968"/>
            <a:ext cx="410445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Lumen </a:t>
            </a:r>
            <a:r>
              <a:rPr lang="it-IT" sz="2400" b="1" dirty="0" err="1" smtClean="0">
                <a:solidFill>
                  <a:srgbClr val="0070C0"/>
                </a:solidFill>
              </a:rPr>
              <a:t>Gentium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716016" y="3140968"/>
            <a:ext cx="38884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Sulla Chiesa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(21 novembre 1964)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4" name="Freccia a destra 13"/>
          <p:cNvSpPr/>
          <p:nvPr/>
        </p:nvSpPr>
        <p:spPr>
          <a:xfrm>
            <a:off x="467544" y="4077072"/>
            <a:ext cx="410445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Dei </a:t>
            </a:r>
            <a:r>
              <a:rPr lang="it-IT" sz="2400" b="1" dirty="0" err="1" smtClean="0">
                <a:solidFill>
                  <a:srgbClr val="0070C0"/>
                </a:solidFill>
              </a:rPr>
              <a:t>Verbum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4716016" y="4077072"/>
            <a:ext cx="388843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Sulla Divina Rivelazione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(18 novembre 1965)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>
            <a:off x="467544" y="5013176"/>
            <a:ext cx="410445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 smtClean="0">
                <a:solidFill>
                  <a:srgbClr val="0070C0"/>
                </a:solidFill>
              </a:rPr>
              <a:t>Gaudium</a:t>
            </a:r>
            <a:r>
              <a:rPr lang="it-IT" sz="24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 err="1" smtClean="0">
                <a:solidFill>
                  <a:srgbClr val="0070C0"/>
                </a:solidFill>
              </a:rPr>
              <a:t>et</a:t>
            </a:r>
            <a:r>
              <a:rPr lang="it-IT" sz="24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 err="1" smtClean="0">
                <a:solidFill>
                  <a:srgbClr val="0070C0"/>
                </a:solidFill>
              </a:rPr>
              <a:t>Spes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716016" y="5013176"/>
            <a:ext cx="388843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Sulla Chiesa nel mondo contemporaneo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(7 dicembre 1965)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640960" cy="4608512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9 Decreti:</a:t>
            </a: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pPr algn="just"/>
            <a:endParaRPr lang="it-IT" sz="2400" dirty="0" smtClean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  <a:p>
            <a:pPr algn="just" fontAlgn="base"/>
            <a:endParaRPr lang="it-IT" sz="2000" dirty="0">
              <a:solidFill>
                <a:schemeClr val="tx1"/>
              </a:solidFill>
            </a:endParaRPr>
          </a:p>
          <a:p>
            <a:pPr marL="179388" lvl="0" indent="-179388" algn="just" fontAlgn="base"/>
            <a:endParaRPr lang="it-IT" sz="2000" dirty="0">
              <a:solidFill>
                <a:schemeClr val="tx1"/>
              </a:solidFill>
            </a:endParaRP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 documenti del Concilio Vaticano </a:t>
            </a:r>
            <a:r>
              <a:rPr lang="it-IT" sz="2800" b="1" dirty="0" err="1" smtClean="0">
                <a:solidFill>
                  <a:srgbClr val="0070C0"/>
                </a:solidFill>
              </a:rPr>
              <a:t>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67544" y="2204864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bg1"/>
                </a:solidFill>
              </a:rPr>
              <a:t>Inter mirifica, sui mass media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467544" y="2636912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 err="1">
                <a:solidFill>
                  <a:schemeClr val="bg1"/>
                </a:solidFill>
              </a:rPr>
              <a:t>Unitatis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redintegratio</a:t>
            </a:r>
            <a:r>
              <a:rPr lang="it-IT" sz="2400" b="1" dirty="0">
                <a:solidFill>
                  <a:schemeClr val="bg1"/>
                </a:solidFill>
              </a:rPr>
              <a:t>, sull’ecumenismo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467544" y="3068960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 err="1">
                <a:solidFill>
                  <a:schemeClr val="bg1"/>
                </a:solidFill>
              </a:rPr>
              <a:t>Orientalium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ecclesiarum</a:t>
            </a:r>
            <a:r>
              <a:rPr lang="it-IT" sz="2400" b="1" dirty="0">
                <a:solidFill>
                  <a:schemeClr val="bg1"/>
                </a:solidFill>
              </a:rPr>
              <a:t>, sulle chiese orientali cattoliche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467544" y="3501008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 err="1">
                <a:solidFill>
                  <a:schemeClr val="bg1"/>
                </a:solidFill>
              </a:rPr>
              <a:t>Christus</a:t>
            </a:r>
            <a:r>
              <a:rPr lang="it-IT" sz="2400" b="1" dirty="0">
                <a:solidFill>
                  <a:schemeClr val="bg1"/>
                </a:solidFill>
              </a:rPr>
              <a:t> dominus, sull’ufficio pastorale dei vescovi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467544" y="3933056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 err="1">
                <a:solidFill>
                  <a:schemeClr val="bg1"/>
                </a:solidFill>
              </a:rPr>
              <a:t>Perfectae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caritatis</a:t>
            </a:r>
            <a:r>
              <a:rPr lang="it-IT" sz="2400" b="1" dirty="0">
                <a:solidFill>
                  <a:schemeClr val="bg1"/>
                </a:solidFill>
              </a:rPr>
              <a:t>, sul rinnovamento della vita religiosa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467544" y="4365104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 err="1">
                <a:solidFill>
                  <a:schemeClr val="bg1"/>
                </a:solidFill>
              </a:rPr>
              <a:t>Optatam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totius</a:t>
            </a:r>
            <a:r>
              <a:rPr lang="it-IT" sz="2400" b="1" dirty="0">
                <a:solidFill>
                  <a:schemeClr val="bg1"/>
                </a:solidFill>
              </a:rPr>
              <a:t>, sulla formazione sacerdotale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467544" y="4797152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 err="1">
                <a:solidFill>
                  <a:schemeClr val="bg1"/>
                </a:solidFill>
              </a:rPr>
              <a:t>Apostolicam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Actuositatem</a:t>
            </a:r>
            <a:r>
              <a:rPr lang="it-IT" sz="2400" b="1" dirty="0">
                <a:solidFill>
                  <a:schemeClr val="bg1"/>
                </a:solidFill>
              </a:rPr>
              <a:t>, sull’apostolato dei credenti laici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467544" y="5229200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bg1"/>
                </a:solidFill>
              </a:rPr>
              <a:t>Ad </a:t>
            </a:r>
            <a:r>
              <a:rPr lang="it-IT" sz="2400" b="1" dirty="0" err="1">
                <a:solidFill>
                  <a:schemeClr val="bg1"/>
                </a:solidFill>
              </a:rPr>
              <a:t>gentes</a:t>
            </a:r>
            <a:r>
              <a:rPr lang="it-IT" sz="2400" b="1" dirty="0">
                <a:solidFill>
                  <a:schemeClr val="bg1"/>
                </a:solidFill>
              </a:rPr>
              <a:t>, sull’attività missionaria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467544" y="5661248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 err="1">
                <a:solidFill>
                  <a:schemeClr val="bg1"/>
                </a:solidFill>
              </a:rPr>
              <a:t>Presbyterorum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err="1">
                <a:solidFill>
                  <a:schemeClr val="bg1"/>
                </a:solidFill>
              </a:rPr>
              <a:t>ordinis</a:t>
            </a:r>
            <a:r>
              <a:rPr lang="it-IT" sz="2400" b="1" dirty="0">
                <a:solidFill>
                  <a:schemeClr val="bg1"/>
                </a:solidFill>
              </a:rPr>
              <a:t>, sul ministero e la vita sacerdotale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640960" cy="4608512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it-IT" sz="2800" b="1" dirty="0">
                <a:solidFill>
                  <a:srgbClr val="0070C0"/>
                </a:solidFill>
              </a:rPr>
              <a:t>3 Dichiarazioni:</a:t>
            </a: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pPr algn="just"/>
            <a:endParaRPr lang="it-IT" sz="2400" dirty="0" smtClean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  <a:p>
            <a:pPr algn="just" fontAlgn="base"/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179388" lvl="0" indent="-179388" algn="just" fontAlgn="base"/>
            <a:endParaRPr lang="it-IT" sz="2000" dirty="0">
              <a:solidFill>
                <a:schemeClr val="tx1"/>
              </a:solidFill>
            </a:endParaRP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 documenti del Concilio Vaticano </a:t>
            </a:r>
            <a:r>
              <a:rPr lang="it-IT" sz="2800" b="1" dirty="0" err="1" smtClean="0">
                <a:solidFill>
                  <a:srgbClr val="0070C0"/>
                </a:solidFill>
              </a:rPr>
              <a:t>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467544" y="2348880"/>
            <a:ext cx="410445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/>
              <a:t>Gravissimum</a:t>
            </a:r>
            <a:r>
              <a:rPr lang="it-IT" sz="2400" b="1" dirty="0"/>
              <a:t> </a:t>
            </a:r>
            <a:r>
              <a:rPr lang="it-IT" sz="2400" b="1" dirty="0" err="1"/>
              <a:t>educationis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716016" y="2348880"/>
            <a:ext cx="38884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Sull’educazione </a:t>
            </a:r>
            <a:r>
              <a:rPr lang="it-IT" sz="2400" b="1" dirty="0"/>
              <a:t>cristiana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467544" y="3789040"/>
            <a:ext cx="410445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Nostra </a:t>
            </a:r>
            <a:r>
              <a:rPr lang="it-IT" sz="2400" b="1" dirty="0" err="1"/>
              <a:t>aetate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716016" y="3789040"/>
            <a:ext cx="38884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Sulle relazioni della Chiesa con le religioni non cristiane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4" name="Freccia a destra 13"/>
          <p:cNvSpPr/>
          <p:nvPr/>
        </p:nvSpPr>
        <p:spPr>
          <a:xfrm>
            <a:off x="467544" y="5157192"/>
            <a:ext cx="410445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/>
              <a:t>Dignitatis</a:t>
            </a:r>
            <a:r>
              <a:rPr lang="it-IT" sz="2400" b="1" dirty="0"/>
              <a:t> </a:t>
            </a:r>
            <a:r>
              <a:rPr lang="it-IT" sz="2400" b="1" dirty="0" err="1"/>
              <a:t>humanae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4716016" y="5157192"/>
            <a:ext cx="388843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Sulla </a:t>
            </a:r>
            <a:r>
              <a:rPr lang="it-IT" sz="2400" b="1" dirty="0"/>
              <a:t>libertà religiosa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4896544" cy="4608512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Il Concilio </a:t>
            </a:r>
            <a:r>
              <a:rPr lang="it-IT" sz="1800" dirty="0" smtClean="0">
                <a:solidFill>
                  <a:schemeClr val="tx1"/>
                </a:solidFill>
              </a:rPr>
              <a:t>ha </a:t>
            </a:r>
            <a:r>
              <a:rPr lang="it-IT" sz="1800" dirty="0">
                <a:solidFill>
                  <a:schemeClr val="tx1"/>
                </a:solidFill>
              </a:rPr>
              <a:t>modellato la Chiesa come la conosciamo oggi e come la vivono </a:t>
            </a:r>
            <a:r>
              <a:rPr lang="it-IT" sz="1800" dirty="0" smtClean="0">
                <a:solidFill>
                  <a:schemeClr val="tx1"/>
                </a:solidFill>
              </a:rPr>
              <a:t>più di un </a:t>
            </a:r>
            <a:r>
              <a:rPr lang="it-IT" sz="1800" dirty="0">
                <a:solidFill>
                  <a:schemeClr val="tx1"/>
                </a:solidFill>
              </a:rPr>
              <a:t>miliardo di fedeli nel mondo. </a:t>
            </a:r>
            <a:r>
              <a:rPr lang="it-IT" sz="1800" dirty="0" smtClean="0">
                <a:solidFill>
                  <a:schemeClr val="tx1"/>
                </a:solidFill>
              </a:rPr>
              <a:t>Questo non </a:t>
            </a:r>
            <a:r>
              <a:rPr lang="it-IT" sz="1800" dirty="0">
                <a:solidFill>
                  <a:schemeClr val="tx1"/>
                </a:solidFill>
              </a:rPr>
              <a:t>è nato dal nulla, ma ha affondato le sue radici nei movimenti biblico, liturgico ed ecumenico che già ai primi del Novecento avevano mosso passi significativi.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Il </a:t>
            </a:r>
            <a:r>
              <a:rPr lang="it-IT" sz="1800" b="1" dirty="0">
                <a:solidFill>
                  <a:srgbClr val="FF0000"/>
                </a:solidFill>
              </a:rPr>
              <a:t>Concilio </a:t>
            </a:r>
            <a:r>
              <a:rPr lang="it-IT" sz="1800" dirty="0">
                <a:solidFill>
                  <a:schemeClr val="tx1"/>
                </a:solidFill>
              </a:rPr>
              <a:t>ha prodotto un profondo rinnovamento nella liturgia, negli studi biblici, nel dialogo con le altre Chiese. Ha riaffermato i </a:t>
            </a:r>
            <a:r>
              <a:rPr lang="it-IT" sz="1800" dirty="0" smtClean="0">
                <a:solidFill>
                  <a:schemeClr val="tx1"/>
                </a:solidFill>
              </a:rPr>
              <a:t>diritti, </a:t>
            </a:r>
            <a:r>
              <a:rPr lang="it-IT" sz="1800" dirty="0">
                <a:solidFill>
                  <a:schemeClr val="tx1"/>
                </a:solidFill>
              </a:rPr>
              <a:t>e tra </a:t>
            </a:r>
            <a:r>
              <a:rPr lang="it-IT" sz="1800" dirty="0" smtClean="0">
                <a:solidFill>
                  <a:schemeClr val="tx1"/>
                </a:solidFill>
              </a:rPr>
              <a:t>questi, </a:t>
            </a:r>
            <a:r>
              <a:rPr lang="it-IT" sz="1800" dirty="0">
                <a:solidFill>
                  <a:schemeClr val="tx1"/>
                </a:solidFill>
              </a:rPr>
              <a:t>quello alla libertà religiosa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Il Concilio </a:t>
            </a:r>
            <a:r>
              <a:rPr lang="it-IT" sz="1800" dirty="0" smtClean="0">
                <a:solidFill>
                  <a:schemeClr val="tx1"/>
                </a:solidFill>
              </a:rPr>
              <a:t>ha </a:t>
            </a:r>
            <a:r>
              <a:rPr lang="it-IT" sz="1800" dirty="0">
                <a:solidFill>
                  <a:schemeClr val="tx1"/>
                </a:solidFill>
              </a:rPr>
              <a:t>investito i laici di un nuovo e più partecipato ruolo nella Chiesa. Sarebbe sbagliato ridurre il Vaticano </a:t>
            </a:r>
            <a:r>
              <a:rPr lang="it-IT" sz="1800" dirty="0" err="1">
                <a:solidFill>
                  <a:schemeClr val="tx1"/>
                </a:solidFill>
              </a:rPr>
              <a:t>II</a:t>
            </a: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smtClean="0">
                <a:solidFill>
                  <a:schemeClr val="tx1"/>
                </a:solidFill>
              </a:rPr>
              <a:t>ai soli </a:t>
            </a:r>
            <a:r>
              <a:rPr lang="it-IT" sz="1800" dirty="0">
                <a:solidFill>
                  <a:schemeClr val="tx1"/>
                </a:solidFill>
              </a:rPr>
              <a:t>documenti approvati, seppure in alcuni casi assolutamente innovativi sul piano ecclesiale e culturale. </a:t>
            </a:r>
            <a:endParaRPr lang="it-IT" sz="1800" dirty="0" smtClean="0">
              <a:solidFill>
                <a:schemeClr val="tx1"/>
              </a:solidFill>
            </a:endParaRPr>
          </a:p>
          <a:p>
            <a:endParaRPr lang="it-IT" sz="2800" b="1" dirty="0" smtClean="0">
              <a:solidFill>
                <a:srgbClr val="0070C0"/>
              </a:solidFill>
            </a:endParaRP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pPr algn="just"/>
            <a:endParaRPr lang="it-IT" sz="2400" dirty="0" smtClean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  <a:p>
            <a:pPr algn="just" fontAlgn="base"/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179388" lvl="0" indent="-179388" algn="just" fontAlgn="base"/>
            <a:endParaRPr lang="it-IT" sz="2000" dirty="0">
              <a:solidFill>
                <a:schemeClr val="tx1"/>
              </a:solidFill>
            </a:endParaRP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Riflessioni sul Concilio Vaticano </a:t>
            </a:r>
            <a:r>
              <a:rPr lang="it-IT" sz="2800" b="1" dirty="0" err="1" smtClean="0">
                <a:solidFill>
                  <a:srgbClr val="0070C0"/>
                </a:solidFill>
              </a:rPr>
              <a:t>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6" name="Immagine 15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780928"/>
            <a:ext cx="3679097" cy="2448272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23928" y="1700808"/>
            <a:ext cx="4968552" cy="4608512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La </a:t>
            </a:r>
            <a:r>
              <a:rPr lang="it-IT" sz="2400" b="1" dirty="0">
                <a:solidFill>
                  <a:srgbClr val="FF0000"/>
                </a:solidFill>
              </a:rPr>
              <a:t>nuova Messa</a:t>
            </a:r>
            <a:r>
              <a:rPr lang="it-IT" sz="2400" dirty="0">
                <a:solidFill>
                  <a:schemeClr val="tx1"/>
                </a:solidFill>
              </a:rPr>
              <a:t>, con l’uso delle lingue parlate, il protagonismo dei fedeli nell’assemblea liturgica, l’adozione di mezzi musicali e linguaggi </a:t>
            </a:r>
            <a:r>
              <a:rPr lang="it-IT" sz="2400" dirty="0" smtClean="0">
                <a:solidFill>
                  <a:schemeClr val="tx1"/>
                </a:solidFill>
              </a:rPr>
              <a:t>musicali, </a:t>
            </a:r>
            <a:r>
              <a:rPr lang="it-IT" sz="2400" dirty="0">
                <a:solidFill>
                  <a:schemeClr val="tx1"/>
                </a:solidFill>
              </a:rPr>
              <a:t>talvolta di rottura, ha trasformato in profondità la vita dei cattolici in tutto il mondo. 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Con </a:t>
            </a:r>
            <a:r>
              <a:rPr lang="it-IT" sz="2400" b="1" dirty="0">
                <a:solidFill>
                  <a:srgbClr val="FF0000"/>
                </a:solidFill>
              </a:rPr>
              <a:t>l’approvazione </a:t>
            </a:r>
            <a:r>
              <a:rPr lang="it-IT" sz="2400" dirty="0">
                <a:solidFill>
                  <a:schemeClr val="tx1"/>
                </a:solidFill>
              </a:rPr>
              <a:t>nel dicembre 1963 della costituzione «</a:t>
            </a:r>
            <a:r>
              <a:rPr lang="it-IT" sz="2400" b="1" dirty="0" err="1">
                <a:solidFill>
                  <a:schemeClr val="tx1"/>
                </a:solidFill>
              </a:rPr>
              <a:t>Sacrosantum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Concilium</a:t>
            </a:r>
            <a:r>
              <a:rPr lang="it-IT" sz="2400" dirty="0">
                <a:solidFill>
                  <a:schemeClr val="tx1"/>
                </a:solidFill>
              </a:rPr>
              <a:t>» che </a:t>
            </a:r>
            <a:r>
              <a:rPr lang="it-IT" sz="2400" dirty="0" smtClean="0">
                <a:solidFill>
                  <a:schemeClr val="tx1"/>
                </a:solidFill>
              </a:rPr>
              <a:t>riformava </a:t>
            </a:r>
            <a:r>
              <a:rPr lang="it-IT" sz="2400" dirty="0">
                <a:solidFill>
                  <a:schemeClr val="tx1"/>
                </a:solidFill>
              </a:rPr>
              <a:t>la liturgia, iniziò una nuova epoca. La Chiesa non poteva essere più la stessa.</a:t>
            </a:r>
          </a:p>
          <a:p>
            <a:endParaRPr lang="it-IT" sz="2800" b="1" dirty="0" smtClean="0">
              <a:solidFill>
                <a:srgbClr val="0070C0"/>
              </a:solidFill>
            </a:endParaRP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pPr algn="just"/>
            <a:endParaRPr lang="it-IT" sz="2400" dirty="0" smtClean="0">
              <a:solidFill>
                <a:schemeClr val="tx1"/>
              </a:solidFill>
            </a:endParaRPr>
          </a:p>
          <a:p>
            <a:pPr algn="just"/>
            <a:endParaRPr lang="it-IT" sz="2400" dirty="0">
              <a:solidFill>
                <a:schemeClr val="tx1"/>
              </a:solidFill>
            </a:endParaRPr>
          </a:p>
          <a:p>
            <a:pPr algn="just" fontAlgn="base"/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pPr marL="179388" lvl="0" indent="-179388" algn="just" fontAlgn="base"/>
            <a:endParaRPr lang="it-IT" sz="2000" dirty="0">
              <a:solidFill>
                <a:schemeClr val="tx1"/>
              </a:solidFill>
            </a:endParaRP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Riflessioni sul Concilio Vaticano </a:t>
            </a:r>
            <a:r>
              <a:rPr lang="it-IT" sz="2800" b="1" dirty="0" err="1" smtClean="0">
                <a:solidFill>
                  <a:srgbClr val="0070C0"/>
                </a:solidFill>
              </a:rPr>
              <a:t>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9" name="Immagine 8" descr="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36912"/>
            <a:ext cx="3551482" cy="2376264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232248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fontAlgn="base"/>
            <a:r>
              <a:rPr lang="it-IT" sz="3600" b="1" dirty="0" smtClean="0">
                <a:solidFill>
                  <a:schemeClr val="tx1"/>
                </a:solidFill>
              </a:rPr>
              <a:t>Nella </a:t>
            </a:r>
            <a:r>
              <a:rPr lang="it-IT" sz="3600" b="1" dirty="0">
                <a:solidFill>
                  <a:schemeClr val="tx1"/>
                </a:solidFill>
              </a:rPr>
              <a:t>Chiesa cattolica, </a:t>
            </a:r>
            <a:r>
              <a:rPr lang="it-IT" sz="3600" b="1" dirty="0" smtClean="0">
                <a:solidFill>
                  <a:schemeClr val="tx1"/>
                </a:solidFill>
              </a:rPr>
              <a:t>è l’assemblea di tutti i vescovi, convocata e presieduta dal papa, per </a:t>
            </a:r>
            <a:r>
              <a:rPr lang="it-IT" sz="3600" b="1" dirty="0">
                <a:solidFill>
                  <a:schemeClr val="tx1"/>
                </a:solidFill>
              </a:rPr>
              <a:t>decidere su problemi dottrinali, </a:t>
            </a:r>
            <a:r>
              <a:rPr lang="it-IT" sz="3600" b="1" dirty="0" smtClean="0">
                <a:solidFill>
                  <a:schemeClr val="tx1"/>
                </a:solidFill>
              </a:rPr>
              <a:t>morali  e disciplinari</a:t>
            </a:r>
            <a:r>
              <a:rPr lang="it-IT" sz="3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Cos’è il Concilio ecumenico?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9" name="Immagine 8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4077072"/>
            <a:ext cx="5076056" cy="2453427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 papi del Concilio Vaticano </a:t>
            </a:r>
            <a:r>
              <a:rPr lang="it-IT" sz="2800" b="1" dirty="0" err="1" smtClean="0">
                <a:solidFill>
                  <a:srgbClr val="0070C0"/>
                </a:solidFill>
              </a:rPr>
              <a:t>II</a:t>
            </a:r>
            <a:r>
              <a:rPr lang="it-IT" sz="2800" b="1" dirty="0" smtClean="0">
                <a:solidFill>
                  <a:srgbClr val="0070C0"/>
                </a:solidFill>
              </a:rPr>
              <a:t> e i successori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7" name="Immagine 16" descr="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772816"/>
            <a:ext cx="6552728" cy="4655885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640960" cy="4680520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numCol="1">
            <a:no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Questo concilio </a:t>
            </a:r>
            <a:r>
              <a:rPr lang="it-IT" sz="2400" dirty="0" smtClean="0">
                <a:solidFill>
                  <a:schemeClr val="tx1"/>
                </a:solidFill>
              </a:rPr>
              <a:t>non viene annoverato tra quelli ecumenici in quanto vi parteciparono solo gli apostoli e una cerchia ristretta di discepoli.</a:t>
            </a:r>
            <a:endParaRPr lang="it-IT" sz="2400" dirty="0" smtClean="0">
              <a:solidFill>
                <a:srgbClr val="FF0000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S</a:t>
            </a:r>
            <a:r>
              <a:rPr lang="it-IT" sz="2400" b="1" dirty="0" smtClean="0">
                <a:solidFill>
                  <a:srgbClr val="FF0000"/>
                </a:solidFill>
              </a:rPr>
              <a:t>tando </a:t>
            </a:r>
            <a:r>
              <a:rPr lang="it-IT" sz="2400" b="1" dirty="0" smtClean="0">
                <a:solidFill>
                  <a:srgbClr val="FF0000"/>
                </a:solidFill>
              </a:rPr>
              <a:t>alla testimonianza </a:t>
            </a:r>
            <a:r>
              <a:rPr lang="it-IT" sz="2400" dirty="0" smtClean="0">
                <a:solidFill>
                  <a:schemeClr val="tx1"/>
                </a:solidFill>
              </a:rPr>
              <a:t>degli </a:t>
            </a:r>
            <a:r>
              <a:rPr lang="it-IT" sz="2400" b="1" i="1" dirty="0" smtClean="0">
                <a:solidFill>
                  <a:schemeClr val="tx1"/>
                </a:solidFill>
              </a:rPr>
              <a:t>Atti degli </a:t>
            </a:r>
            <a:r>
              <a:rPr lang="it-IT" sz="2400" b="1" i="1" dirty="0" smtClean="0">
                <a:solidFill>
                  <a:schemeClr val="tx1"/>
                </a:solidFill>
              </a:rPr>
              <a:t>Apostoli </a:t>
            </a:r>
            <a:r>
              <a:rPr lang="it-IT" sz="2400" i="1" dirty="0" smtClean="0">
                <a:solidFill>
                  <a:schemeClr val="tx1"/>
                </a:solidFill>
              </a:rPr>
              <a:t>(At. 15, 1-33)</a:t>
            </a:r>
            <a:r>
              <a:rPr lang="it-IT" sz="2400" dirty="0" smtClean="0">
                <a:solidFill>
                  <a:schemeClr val="tx1"/>
                </a:solidFill>
              </a:rPr>
              <a:t>, si trattò di un'importante </a:t>
            </a:r>
            <a:r>
              <a:rPr lang="it-IT" sz="2400" dirty="0" smtClean="0">
                <a:solidFill>
                  <a:schemeClr val="tx1"/>
                </a:solidFill>
              </a:rPr>
              <a:t>riunione delle </a:t>
            </a:r>
            <a:r>
              <a:rPr lang="it-IT" sz="2400" dirty="0" smtClean="0">
                <a:solidFill>
                  <a:schemeClr val="tx1"/>
                </a:solidFill>
              </a:rPr>
              <a:t>cosiddette</a:t>
            </a:r>
            <a:r>
              <a:rPr lang="it-IT" sz="2400" dirty="0" smtClean="0">
                <a:solidFill>
                  <a:schemeClr val="tx1"/>
                </a:solidFill>
              </a:rPr>
              <a:t> </a:t>
            </a:r>
            <a:r>
              <a:rPr lang="it-IT" sz="2400" b="1" i="1" dirty="0" smtClean="0">
                <a:solidFill>
                  <a:schemeClr val="tx1"/>
                </a:solidFill>
              </a:rPr>
              <a:t>colonne della Chiesa</a:t>
            </a:r>
            <a:r>
              <a:rPr lang="it-IT" sz="2400" b="1" dirty="0" smtClean="0">
                <a:solidFill>
                  <a:schemeClr val="tx1"/>
                </a:solidFill>
              </a:rPr>
              <a:t> </a:t>
            </a:r>
            <a:r>
              <a:rPr lang="it-IT" sz="2400" dirty="0" smtClean="0">
                <a:solidFill>
                  <a:schemeClr val="tx1"/>
                </a:solidFill>
              </a:rPr>
              <a:t>ed </a:t>
            </a:r>
            <a:r>
              <a:rPr lang="it-IT" sz="2400" dirty="0" smtClean="0">
                <a:solidFill>
                  <a:schemeClr val="tx1"/>
                </a:solidFill>
              </a:rPr>
              <a:t>ebbe luogo intorno </a:t>
            </a:r>
            <a:r>
              <a:rPr lang="it-IT" sz="2400" dirty="0" smtClean="0">
                <a:solidFill>
                  <a:schemeClr val="tx1"/>
                </a:solidFill>
              </a:rPr>
              <a:t>all’anno</a:t>
            </a:r>
            <a:r>
              <a:rPr lang="it-IT" sz="2400" dirty="0" smtClean="0">
                <a:solidFill>
                  <a:schemeClr val="tx1"/>
                </a:solidFill>
              </a:rPr>
              <a:t> 49.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Il motivo della convocazione </a:t>
            </a:r>
            <a:r>
              <a:rPr lang="it-IT" sz="2400" dirty="0" smtClean="0">
                <a:solidFill>
                  <a:schemeClr val="tx1"/>
                </a:solidFill>
              </a:rPr>
              <a:t>fu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>quello di stabilire come comportarsi con i convertiti dal paganesimo.</a:t>
            </a:r>
            <a:endParaRPr lang="it-IT" sz="24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Tra </a:t>
            </a:r>
            <a:r>
              <a:rPr lang="it-IT" sz="2400" b="1" dirty="0" smtClean="0">
                <a:solidFill>
                  <a:srgbClr val="FF0000"/>
                </a:solidFill>
              </a:rPr>
              <a:t>la Chiesa di Gerusalemme e Paolo di Tarso</a:t>
            </a:r>
            <a:r>
              <a:rPr lang="it-IT" sz="2400" dirty="0" smtClean="0">
                <a:solidFill>
                  <a:schemeClr val="tx1"/>
                </a:solidFill>
              </a:rPr>
              <a:t> si giunse all'accordo ufficiale sulla ripartizione delle missioni: i gerosolimitani (i seguaci di Giacomo «fratello del Signore») e Pietro per i giudeo-cristiani circoncisi e Paolo per i cristiani provenienti dal paganesimo. </a:t>
            </a:r>
            <a:endParaRPr lang="it-IT" sz="2400" dirty="0" smtClean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Concilio di Gerusalemme o concilio apostolico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3672408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numCol="3">
            <a:noAutofit/>
          </a:bodyPr>
          <a:lstStyle/>
          <a:p>
            <a:pPr algn="just" fontAlgn="base"/>
            <a:r>
              <a:rPr lang="it-IT" sz="2400" b="1" dirty="0" err="1" smtClean="0">
                <a:solidFill>
                  <a:schemeClr val="tx1"/>
                </a:solidFill>
              </a:rPr>
              <a:t>Nicea</a:t>
            </a:r>
            <a:r>
              <a:rPr lang="it-IT" sz="2400" dirty="0" smtClean="0">
                <a:solidFill>
                  <a:schemeClr val="tx1"/>
                </a:solidFill>
              </a:rPr>
              <a:t> (325)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Costantinopoli I</a:t>
            </a:r>
            <a:r>
              <a:rPr lang="it-IT" sz="2400" dirty="0" smtClean="0">
                <a:solidFill>
                  <a:schemeClr val="tx1"/>
                </a:solidFill>
              </a:rPr>
              <a:t> (381)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Efeso</a:t>
            </a:r>
            <a:r>
              <a:rPr lang="it-IT" sz="2400" dirty="0" smtClean="0">
                <a:solidFill>
                  <a:schemeClr val="tx1"/>
                </a:solidFill>
              </a:rPr>
              <a:t> (431)</a:t>
            </a:r>
          </a:p>
          <a:p>
            <a:pPr algn="just" fontAlgn="base"/>
            <a:r>
              <a:rPr lang="it-IT" sz="2400" b="1" dirty="0" err="1" smtClean="0">
                <a:solidFill>
                  <a:schemeClr val="tx1"/>
                </a:solidFill>
              </a:rPr>
              <a:t>Calcedonia</a:t>
            </a:r>
            <a:r>
              <a:rPr lang="it-IT" sz="2400" dirty="0" smtClean="0">
                <a:solidFill>
                  <a:schemeClr val="tx1"/>
                </a:solidFill>
              </a:rPr>
              <a:t> (451)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Costantinopoli II </a:t>
            </a:r>
            <a:r>
              <a:rPr lang="it-IT" sz="2400" dirty="0" smtClean="0">
                <a:solidFill>
                  <a:schemeClr val="tx1"/>
                </a:solidFill>
              </a:rPr>
              <a:t>(553)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Costantinopoli III </a:t>
            </a:r>
          </a:p>
          <a:p>
            <a:pPr algn="just" fontAlgn="base"/>
            <a:r>
              <a:rPr lang="it-IT" sz="2400" dirty="0" smtClean="0">
                <a:solidFill>
                  <a:schemeClr val="tx1"/>
                </a:solidFill>
              </a:rPr>
              <a:t>(680-81)</a:t>
            </a:r>
          </a:p>
          <a:p>
            <a:pPr algn="just" fontAlgn="base"/>
            <a:r>
              <a:rPr lang="it-IT" sz="2400" b="1" dirty="0" err="1" smtClean="0">
                <a:solidFill>
                  <a:schemeClr val="tx1"/>
                </a:solidFill>
              </a:rPr>
              <a:t>Nicea</a:t>
            </a:r>
            <a:r>
              <a:rPr lang="it-IT" sz="2400" b="1" dirty="0" smtClean="0">
                <a:solidFill>
                  <a:schemeClr val="tx1"/>
                </a:solidFill>
              </a:rPr>
              <a:t> II </a:t>
            </a:r>
            <a:r>
              <a:rPr lang="it-IT" sz="2400" dirty="0" smtClean="0">
                <a:solidFill>
                  <a:schemeClr val="tx1"/>
                </a:solidFill>
              </a:rPr>
              <a:t>(787)</a:t>
            </a:r>
          </a:p>
          <a:p>
            <a:pPr algn="just" fontAlgn="base"/>
            <a:endParaRPr lang="it-IT" sz="2400" b="1" dirty="0" smtClean="0">
              <a:solidFill>
                <a:schemeClr val="tx1"/>
              </a:solidFill>
            </a:endParaRPr>
          </a:p>
          <a:p>
            <a:pPr algn="just" fontAlgn="base"/>
            <a:endParaRPr lang="it-IT" sz="2400" b="1" dirty="0">
              <a:solidFill>
                <a:schemeClr val="tx1"/>
              </a:solidFill>
            </a:endParaRP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Costantinopoli 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IV </a:t>
            </a:r>
            <a:r>
              <a:rPr lang="it-IT" sz="2400" dirty="0" smtClean="0">
                <a:solidFill>
                  <a:schemeClr val="tx1"/>
                </a:solidFill>
              </a:rPr>
              <a:t>(869-70)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Laterano I</a:t>
            </a:r>
            <a:r>
              <a:rPr lang="it-IT" sz="2400" dirty="0" smtClean="0">
                <a:solidFill>
                  <a:schemeClr val="tx1"/>
                </a:solidFill>
              </a:rPr>
              <a:t> (1123)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Laterano II </a:t>
            </a:r>
            <a:r>
              <a:rPr lang="it-IT" sz="2400" dirty="0" smtClean="0">
                <a:solidFill>
                  <a:schemeClr val="tx1"/>
                </a:solidFill>
              </a:rPr>
              <a:t>(1139)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Laterano III </a:t>
            </a:r>
            <a:r>
              <a:rPr lang="it-IT" sz="2400" dirty="0" smtClean="0">
                <a:solidFill>
                  <a:schemeClr val="tx1"/>
                </a:solidFill>
              </a:rPr>
              <a:t>(1179)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Laterano IV</a:t>
            </a:r>
            <a:r>
              <a:rPr lang="it-IT" sz="2400" dirty="0" smtClean="0">
                <a:solidFill>
                  <a:schemeClr val="tx1"/>
                </a:solidFill>
              </a:rPr>
              <a:t> (1215)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Lione I </a:t>
            </a:r>
            <a:r>
              <a:rPr lang="it-IT" sz="2400" dirty="0" smtClean="0">
                <a:solidFill>
                  <a:schemeClr val="tx1"/>
                </a:solidFill>
              </a:rPr>
              <a:t>(1245)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Lione II </a:t>
            </a:r>
            <a:r>
              <a:rPr lang="it-IT" sz="2400" dirty="0" smtClean="0">
                <a:solidFill>
                  <a:schemeClr val="tx1"/>
                </a:solidFill>
              </a:rPr>
              <a:t>(1274)</a:t>
            </a:r>
          </a:p>
          <a:p>
            <a:pPr algn="just" fontAlgn="base"/>
            <a:endParaRPr lang="it-IT" sz="2400" dirty="0" smtClean="0">
              <a:solidFill>
                <a:schemeClr val="tx1"/>
              </a:solidFill>
            </a:endParaRPr>
          </a:p>
          <a:p>
            <a:pPr algn="just" fontAlgn="base"/>
            <a:endParaRPr lang="it-IT" sz="2400" dirty="0">
              <a:solidFill>
                <a:schemeClr val="tx1"/>
              </a:solidFill>
            </a:endParaRPr>
          </a:p>
          <a:p>
            <a:pPr algn="just" fontAlgn="base"/>
            <a:r>
              <a:rPr lang="it-IT" sz="2400" b="1" dirty="0" err="1" smtClean="0">
                <a:solidFill>
                  <a:schemeClr val="tx1"/>
                </a:solidFill>
              </a:rPr>
              <a:t>Vienne</a:t>
            </a:r>
            <a:r>
              <a:rPr lang="it-IT" sz="2400" dirty="0" smtClean="0">
                <a:solidFill>
                  <a:schemeClr val="tx1"/>
                </a:solidFill>
              </a:rPr>
              <a:t> (1311-12)</a:t>
            </a:r>
          </a:p>
          <a:p>
            <a:pPr algn="just" fontAlgn="base"/>
            <a:r>
              <a:rPr lang="it-IT" sz="2400" b="1" dirty="0" smtClean="0">
                <a:solidFill>
                  <a:schemeClr val="tx1"/>
                </a:solidFill>
              </a:rPr>
              <a:t>Costanza</a:t>
            </a:r>
            <a:r>
              <a:rPr lang="it-IT" sz="2400" dirty="0" smtClean="0">
                <a:solidFill>
                  <a:schemeClr val="tx1"/>
                </a:solidFill>
              </a:rPr>
              <a:t> (1414-18)</a:t>
            </a:r>
          </a:p>
          <a:p>
            <a:pPr algn="just" fontAlgn="base"/>
            <a:r>
              <a:rPr lang="it-IT" sz="2400" b="1" dirty="0" err="1" smtClean="0">
                <a:solidFill>
                  <a:schemeClr val="tx1"/>
                </a:solidFill>
              </a:rPr>
              <a:t>Basilea-Ferrara-Firenze</a:t>
            </a:r>
            <a:r>
              <a:rPr lang="it-IT" sz="2400" dirty="0" smtClean="0">
                <a:solidFill>
                  <a:schemeClr val="tx1"/>
                </a:solidFill>
              </a:rPr>
              <a:t> (1431-42)</a:t>
            </a:r>
          </a:p>
          <a:p>
            <a:pPr algn="l" fontAlgn="base"/>
            <a:r>
              <a:rPr lang="it-IT" sz="2400" b="1" dirty="0" smtClean="0">
                <a:solidFill>
                  <a:schemeClr val="tx1"/>
                </a:solidFill>
              </a:rPr>
              <a:t>Laterano V </a:t>
            </a:r>
            <a:r>
              <a:rPr lang="it-IT" sz="2400" dirty="0" smtClean="0">
                <a:solidFill>
                  <a:schemeClr val="tx1"/>
                </a:solidFill>
              </a:rPr>
              <a:t>(1512-17)</a:t>
            </a:r>
          </a:p>
          <a:p>
            <a:pPr algn="l" fontAlgn="base"/>
            <a:r>
              <a:rPr lang="it-IT" sz="2400" b="1" dirty="0" smtClean="0">
                <a:solidFill>
                  <a:schemeClr val="tx1"/>
                </a:solidFill>
              </a:rPr>
              <a:t>Trento </a:t>
            </a:r>
            <a:r>
              <a:rPr lang="it-IT" sz="2400" dirty="0" smtClean="0">
                <a:solidFill>
                  <a:schemeClr val="tx1"/>
                </a:solidFill>
              </a:rPr>
              <a:t>(1545-63)</a:t>
            </a:r>
          </a:p>
          <a:p>
            <a:pPr algn="l" fontAlgn="base"/>
            <a:r>
              <a:rPr lang="it-IT" sz="2400" b="1" dirty="0" smtClean="0">
                <a:solidFill>
                  <a:schemeClr val="tx1"/>
                </a:solidFill>
              </a:rPr>
              <a:t>Vaticano I </a:t>
            </a:r>
            <a:r>
              <a:rPr lang="it-IT" sz="2400" dirty="0" smtClean="0">
                <a:solidFill>
                  <a:schemeClr val="tx1"/>
                </a:solidFill>
              </a:rPr>
              <a:t>(1869-70)</a:t>
            </a:r>
          </a:p>
          <a:p>
            <a:pPr algn="l" fontAlgn="base"/>
            <a:r>
              <a:rPr lang="it-IT" sz="2400" b="1" dirty="0" smtClean="0">
                <a:solidFill>
                  <a:schemeClr val="tx1"/>
                </a:solidFill>
              </a:rPr>
              <a:t>Vaticano II </a:t>
            </a:r>
            <a:r>
              <a:rPr lang="it-IT" sz="2400" dirty="0" smtClean="0">
                <a:solidFill>
                  <a:schemeClr val="tx1"/>
                </a:solidFill>
              </a:rPr>
              <a:t>(1962-65)</a:t>
            </a:r>
          </a:p>
          <a:p>
            <a:pPr algn="just" fontAlgn="base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</a:t>
            </a:r>
            <a:r>
              <a:rPr lang="it-IT" sz="2800" dirty="0" smtClean="0">
                <a:solidFill>
                  <a:srgbClr val="0070C0"/>
                </a:solidFill>
              </a:rPr>
              <a:t> </a:t>
            </a:r>
            <a:r>
              <a:rPr lang="it-IT" sz="2800" b="1" dirty="0" smtClean="0">
                <a:solidFill>
                  <a:srgbClr val="0070C0"/>
                </a:solidFill>
              </a:rPr>
              <a:t>XXI Concili nella storia della Chiesa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016224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400" b="1" dirty="0">
                <a:solidFill>
                  <a:srgbClr val="FF0000"/>
                </a:solidFill>
              </a:rPr>
              <a:t>Il Concilio Vaticano </a:t>
            </a:r>
            <a:r>
              <a:rPr lang="it-IT" sz="2400" b="1" dirty="0" err="1">
                <a:solidFill>
                  <a:srgbClr val="FF0000"/>
                </a:solidFill>
              </a:rPr>
              <a:t>II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fu aperto da </a:t>
            </a:r>
            <a:r>
              <a:rPr lang="it-IT" sz="2400" b="1" dirty="0">
                <a:solidFill>
                  <a:schemeClr val="tx1"/>
                </a:solidFill>
              </a:rPr>
              <a:t>papa Giovanni XXIII</a:t>
            </a:r>
            <a:r>
              <a:rPr lang="it-IT" sz="2400" dirty="0">
                <a:solidFill>
                  <a:schemeClr val="tx1"/>
                </a:solidFill>
              </a:rPr>
              <a:t> l'</a:t>
            </a:r>
            <a:r>
              <a:rPr lang="it-IT" sz="2400" b="1" dirty="0">
                <a:solidFill>
                  <a:schemeClr val="tx1"/>
                </a:solidFill>
              </a:rPr>
              <a:t>11 ottobre 1962</a:t>
            </a:r>
            <a:r>
              <a:rPr lang="it-IT" sz="2400" dirty="0">
                <a:solidFill>
                  <a:schemeClr val="tx1"/>
                </a:solidFill>
              </a:rPr>
              <a:t> e si chiuse tre anni dopo con un altro papa, </a:t>
            </a:r>
            <a:r>
              <a:rPr lang="it-IT" sz="2400" b="1" dirty="0">
                <a:solidFill>
                  <a:schemeClr val="tx1"/>
                </a:solidFill>
              </a:rPr>
              <a:t>Paolo </a:t>
            </a:r>
            <a:r>
              <a:rPr lang="it-IT" sz="2400" b="1" dirty="0" err="1">
                <a:solidFill>
                  <a:schemeClr val="tx1"/>
                </a:solidFill>
              </a:rPr>
              <a:t>VI</a:t>
            </a:r>
            <a:r>
              <a:rPr lang="it-IT" sz="2400" dirty="0">
                <a:solidFill>
                  <a:schemeClr val="tx1"/>
                </a:solidFill>
              </a:rPr>
              <a:t>, l'</a:t>
            </a:r>
            <a:r>
              <a:rPr lang="it-IT" sz="2400" b="1" dirty="0">
                <a:solidFill>
                  <a:schemeClr val="tx1"/>
                </a:solidFill>
              </a:rPr>
              <a:t>8 dicembre 1965</a:t>
            </a:r>
            <a:r>
              <a:rPr lang="it-IT" sz="2400" dirty="0">
                <a:solidFill>
                  <a:schemeClr val="tx1"/>
                </a:solidFill>
              </a:rPr>
              <a:t>. 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Il </a:t>
            </a:r>
            <a:r>
              <a:rPr lang="it-IT" sz="2400" b="1" dirty="0">
                <a:solidFill>
                  <a:srgbClr val="FF0000"/>
                </a:solidFill>
              </a:rPr>
              <a:t>Concilio </a:t>
            </a:r>
            <a:r>
              <a:rPr lang="it-IT" sz="2400" dirty="0">
                <a:solidFill>
                  <a:schemeClr val="tx1"/>
                </a:solidFill>
              </a:rPr>
              <a:t>ha avuto 10 sessioni (solo una, la prima, si tenne sotto il pontificato di Giovanni XXIII), celebrate in quattro periodi diversi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Un po’ di storia del </a:t>
            </a:r>
            <a:r>
              <a:rPr lang="it-IT" sz="2800" b="1" dirty="0" err="1" smtClean="0">
                <a:solidFill>
                  <a:srgbClr val="0070C0"/>
                </a:solidFill>
              </a:rPr>
              <a:t>CVII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" name="Immagine 9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789040"/>
            <a:ext cx="6875199" cy="2592288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4752528" cy="4680520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L'apertura </a:t>
            </a:r>
            <a:r>
              <a:rPr lang="it-IT" sz="2000" b="1" dirty="0">
                <a:solidFill>
                  <a:srgbClr val="FF0000"/>
                </a:solidFill>
              </a:rPr>
              <a:t>del Concilio </a:t>
            </a:r>
            <a:r>
              <a:rPr lang="it-IT" sz="2000" dirty="0">
                <a:solidFill>
                  <a:schemeClr val="tx1"/>
                </a:solidFill>
              </a:rPr>
              <a:t>fu in un certo senso una sorpresa: nessuno immaginava che la Chiesa avrebbe deciso di aprire una nuova riunione plenaria a distanza di così poco tempo dalla precedente, soprattutto perché i primi provvedimenti di </a:t>
            </a:r>
            <a:r>
              <a:rPr lang="it-IT" sz="2000" b="1" dirty="0">
                <a:solidFill>
                  <a:schemeClr val="tx1"/>
                </a:solidFill>
              </a:rPr>
              <a:t>Giovanni XXIII </a:t>
            </a:r>
            <a:r>
              <a:rPr lang="it-IT" sz="2000" dirty="0">
                <a:solidFill>
                  <a:schemeClr val="tx1"/>
                </a:solidFill>
              </a:rPr>
              <a:t>erano stati tutt'altro che progressisti.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Nei </a:t>
            </a:r>
            <a:r>
              <a:rPr lang="it-IT" sz="2000" b="1" dirty="0">
                <a:solidFill>
                  <a:srgbClr val="FF0000"/>
                </a:solidFill>
              </a:rPr>
              <a:t>primi anni </a:t>
            </a:r>
            <a:r>
              <a:rPr lang="it-IT" sz="2000" dirty="0">
                <a:solidFill>
                  <a:schemeClr val="tx1"/>
                </a:solidFill>
              </a:rPr>
              <a:t>del suo pontificato attraverso il </a:t>
            </a:r>
            <a:r>
              <a:rPr lang="it-IT" sz="2000" b="1" dirty="0">
                <a:solidFill>
                  <a:schemeClr val="tx1"/>
                </a:solidFill>
              </a:rPr>
              <a:t>Sant'Uffizio - quello che fu </a:t>
            </a:r>
            <a:r>
              <a:rPr lang="it-IT" sz="2000" b="1" dirty="0" smtClean="0">
                <a:solidFill>
                  <a:schemeClr val="tx1"/>
                </a:solidFill>
              </a:rPr>
              <a:t>l'Inquisizione</a:t>
            </a:r>
            <a:r>
              <a:rPr lang="it-IT" sz="2000" dirty="0" smtClean="0">
                <a:solidFill>
                  <a:schemeClr val="tx1"/>
                </a:solidFill>
              </a:rPr>
              <a:t> - </a:t>
            </a:r>
            <a:r>
              <a:rPr lang="it-IT" sz="2000" dirty="0">
                <a:solidFill>
                  <a:schemeClr val="tx1"/>
                </a:solidFill>
              </a:rPr>
              <a:t>il papa vietò ad esempio qualsiasi forma di lavoro per i cosiddetti </a:t>
            </a:r>
            <a:r>
              <a:rPr lang="it-IT" sz="2000" b="1" dirty="0">
                <a:solidFill>
                  <a:schemeClr val="tx1"/>
                </a:solidFill>
              </a:rPr>
              <a:t>preti operai</a:t>
            </a:r>
            <a:r>
              <a:rPr lang="it-IT" sz="2000" dirty="0">
                <a:solidFill>
                  <a:schemeClr val="tx1"/>
                </a:solidFill>
              </a:rPr>
              <a:t>, ovvero i preti che lavoravano in fabbrica per poter capire meglio le esigenze dei fedeli attraverso le loro vite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Un po’ di storia del </a:t>
            </a:r>
            <a:r>
              <a:rPr lang="it-IT" sz="2800" b="1" dirty="0" err="1" smtClean="0">
                <a:solidFill>
                  <a:srgbClr val="0070C0"/>
                </a:solidFill>
              </a:rPr>
              <a:t>CVII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" name="Immagine 9" descr="8.jpg"/>
          <p:cNvPicPr>
            <a:picLocks noChangeAspect="1"/>
          </p:cNvPicPr>
          <p:nvPr/>
        </p:nvPicPr>
        <p:blipFill>
          <a:blip r:embed="rId2" cstate="print"/>
          <a:srcRect l="15376" r="10306"/>
          <a:stretch>
            <a:fillRect/>
          </a:stretch>
        </p:blipFill>
        <p:spPr>
          <a:xfrm>
            <a:off x="5148064" y="2492896"/>
            <a:ext cx="3674338" cy="2865903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79912" y="1844824"/>
            <a:ext cx="5112568" cy="4536504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discorso di apertura del Concilio</a:t>
            </a:r>
            <a:r>
              <a:rPr lang="it-IT" sz="2000" dirty="0">
                <a:solidFill>
                  <a:schemeClr val="tx1"/>
                </a:solidFill>
              </a:rPr>
              <a:t>, tuttavia, rese subito chiaro che nella chiesa c'era una forte volontà di guardare alla società reale dopo la guerra, e che si sentiva un </a:t>
            </a:r>
            <a:r>
              <a:rPr lang="it-IT" sz="2000" b="1" dirty="0">
                <a:solidFill>
                  <a:schemeClr val="tx1"/>
                </a:solidFill>
              </a:rPr>
              <a:t>bisogno di rinnovamento</a:t>
            </a:r>
            <a:r>
              <a:rPr lang="it-IT" sz="2000" dirty="0">
                <a:solidFill>
                  <a:schemeClr val="tx1"/>
                </a:solidFill>
              </a:rPr>
              <a:t>. </a:t>
            </a:r>
            <a:endParaRPr lang="it-IT" sz="2000" dirty="0" smtClean="0">
              <a:solidFill>
                <a:schemeClr val="tx1"/>
              </a:solidFill>
            </a:endParaRPr>
          </a:p>
          <a:p>
            <a:pPr fontAlgn="base"/>
            <a:r>
              <a:rPr lang="it-IT" sz="2400" b="1" dirty="0" smtClean="0">
                <a:solidFill>
                  <a:srgbClr val="FF0000"/>
                </a:solidFill>
              </a:rPr>
              <a:t>Queste </a:t>
            </a:r>
            <a:r>
              <a:rPr lang="it-IT" sz="2400" b="1" dirty="0">
                <a:solidFill>
                  <a:srgbClr val="FF0000"/>
                </a:solidFill>
              </a:rPr>
              <a:t>le parole di Giovanni XXIII</a:t>
            </a:r>
            <a:r>
              <a:rPr lang="it-IT" sz="2400" b="1" dirty="0" smtClean="0">
                <a:solidFill>
                  <a:srgbClr val="FF0000"/>
                </a:solidFill>
              </a:rPr>
              <a:t>: </a:t>
            </a:r>
          </a:p>
          <a:p>
            <a:pPr fontAlgn="base"/>
            <a:r>
              <a:rPr lang="it-IT" sz="2000" b="1" i="1" dirty="0" smtClean="0">
                <a:solidFill>
                  <a:schemeClr val="tx1"/>
                </a:solidFill>
              </a:rPr>
              <a:t>“Illuminata </a:t>
            </a:r>
            <a:r>
              <a:rPr lang="it-IT" sz="2000" b="1" i="1" dirty="0">
                <a:solidFill>
                  <a:schemeClr val="tx1"/>
                </a:solidFill>
              </a:rPr>
              <a:t>dalla luce di questo Concilio, la Chiesa si ingrandirà di spirituali ricchezze e, attingendovi forza di nuove energie, guarderà intrepida al futuro. Infatti, con opportuni aggiornamenti, e con la saggia organizzazione di mutua collaborazione, la Chiesa farà sì che gli uomini, le famiglie, i popoli volgano realmente l'animo alle </a:t>
            </a:r>
            <a:r>
              <a:rPr lang="it-IT" sz="2000" b="1" i="1" dirty="0" smtClean="0">
                <a:solidFill>
                  <a:schemeClr val="tx1"/>
                </a:solidFill>
              </a:rPr>
              <a:t>cose celesti”.</a:t>
            </a:r>
            <a:endParaRPr lang="it-IT" sz="2000" b="1" i="1" dirty="0">
              <a:solidFill>
                <a:schemeClr val="tx1"/>
              </a:solidFill>
            </a:endParaRP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Un po’ di storia del </a:t>
            </a:r>
            <a:r>
              <a:rPr lang="it-IT" sz="2800" b="1" dirty="0" err="1" smtClean="0">
                <a:solidFill>
                  <a:srgbClr val="0070C0"/>
                </a:solidFill>
              </a:rPr>
              <a:t>CVII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1" name="Immagine 10" descr="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708920"/>
            <a:ext cx="3360373" cy="2520280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4608512" cy="4248472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Al </a:t>
            </a:r>
            <a:r>
              <a:rPr lang="it-IT" sz="2400" b="1" dirty="0">
                <a:solidFill>
                  <a:srgbClr val="FF0000"/>
                </a:solidFill>
              </a:rPr>
              <a:t>Concilio </a:t>
            </a:r>
            <a:r>
              <a:rPr lang="it-IT" sz="2400" dirty="0" smtClean="0">
                <a:solidFill>
                  <a:schemeClr val="tx1"/>
                </a:solidFill>
              </a:rPr>
              <a:t>parteciparono quasi </a:t>
            </a:r>
            <a:r>
              <a:rPr lang="it-IT" sz="2400" dirty="0">
                <a:solidFill>
                  <a:schemeClr val="tx1"/>
                </a:solidFill>
              </a:rPr>
              <a:t>2500 cardinali, patriarchi e vescovi cattolici da tutto il </a:t>
            </a:r>
            <a:r>
              <a:rPr lang="it-IT" sz="2400" dirty="0" smtClean="0">
                <a:solidFill>
                  <a:schemeClr val="tx1"/>
                </a:solidFill>
              </a:rPr>
              <a:t>mondo.</a:t>
            </a: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Gli </a:t>
            </a:r>
            <a:r>
              <a:rPr lang="it-IT" sz="2400" b="1" dirty="0">
                <a:solidFill>
                  <a:srgbClr val="FF0000"/>
                </a:solidFill>
              </a:rPr>
              <a:t>europei </a:t>
            </a:r>
            <a:r>
              <a:rPr lang="it-IT" sz="2400" dirty="0">
                <a:solidFill>
                  <a:schemeClr val="tx1"/>
                </a:solidFill>
              </a:rPr>
              <a:t>non erano più in maggioranza, così come non lo erano i tradizionalisti. 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400" b="1" dirty="0" smtClean="0">
                <a:solidFill>
                  <a:srgbClr val="FF0000"/>
                </a:solidFill>
              </a:rPr>
              <a:t>Si </a:t>
            </a:r>
            <a:r>
              <a:rPr lang="it-IT" sz="2400" b="1" dirty="0">
                <a:solidFill>
                  <a:srgbClr val="FF0000"/>
                </a:solidFill>
              </a:rPr>
              <a:t>calcola infatti </a:t>
            </a:r>
            <a:r>
              <a:rPr lang="it-IT" sz="2400" dirty="0">
                <a:solidFill>
                  <a:schemeClr val="tx1"/>
                </a:solidFill>
              </a:rPr>
              <a:t>che solo il 33% dei presenti avesse posizioni </a:t>
            </a:r>
            <a:r>
              <a:rPr lang="it-IT" sz="2400" dirty="0" smtClean="0">
                <a:solidFill>
                  <a:schemeClr val="tx1"/>
                </a:solidFill>
              </a:rPr>
              <a:t>conserva-trici</a:t>
            </a:r>
            <a:r>
              <a:rPr lang="it-IT" sz="2400" dirty="0">
                <a:solidFill>
                  <a:schemeClr val="tx1"/>
                </a:solidFill>
              </a:rPr>
              <a:t>, il che spiega probabilmente i grandi cambiamenti che vennero dal Concilio in quegli anni.</a:t>
            </a: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Un po’ di storia del </a:t>
            </a:r>
            <a:r>
              <a:rPr lang="it-IT" sz="2800" b="1" dirty="0" err="1" smtClean="0">
                <a:solidFill>
                  <a:srgbClr val="0070C0"/>
                </a:solidFill>
              </a:rPr>
              <a:t>CVII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9" name="Immagine 8" descr="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2852936"/>
            <a:ext cx="3857571" cy="2160240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79451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IL CONCILIO VATICANO </a:t>
            </a:r>
            <a:r>
              <a:rPr lang="it-IT" sz="5400" b="1" dirty="0" err="1" smtClean="0">
                <a:solidFill>
                  <a:srgbClr val="FF0000"/>
                </a:solidFill>
              </a:rPr>
              <a:t>II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12968" cy="3960440"/>
          </a:xfrm>
          <a:solidFill>
            <a:schemeClr val="accent2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La sera dell’11 ottobre 1962, </a:t>
            </a:r>
            <a:r>
              <a:rPr lang="it-IT" sz="2000" dirty="0">
                <a:solidFill>
                  <a:schemeClr val="tx1"/>
                </a:solidFill>
              </a:rPr>
              <a:t>il giorno in cui era stato convocato il Concilio, piazza San Pietro si era riempita di fedeli che chiedevano al Papa di affacciarsi.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Non </a:t>
            </a:r>
            <a:r>
              <a:rPr lang="it-IT" sz="2000" b="1" dirty="0">
                <a:solidFill>
                  <a:srgbClr val="FF0000"/>
                </a:solidFill>
              </a:rPr>
              <a:t>era previsto un discorso</a:t>
            </a:r>
            <a:r>
              <a:rPr lang="it-IT" sz="2000" dirty="0">
                <a:solidFill>
                  <a:schemeClr val="tx1"/>
                </a:solidFill>
              </a:rPr>
              <a:t>, ma Giovanni XXIII si sporse ugualmente dal balcone e parlò, improvvisando un discorso a braccio. Fu quello che passò alla storia come il “</a:t>
            </a:r>
            <a:r>
              <a:rPr lang="it-IT" sz="2000" b="1" dirty="0">
                <a:solidFill>
                  <a:schemeClr val="tx1"/>
                </a:solidFill>
              </a:rPr>
              <a:t>Discorso della luna</a:t>
            </a:r>
            <a:r>
              <a:rPr lang="it-IT" sz="2000" dirty="0">
                <a:solidFill>
                  <a:schemeClr val="tx1"/>
                </a:solidFill>
              </a:rPr>
              <a:t>” e che terminava </a:t>
            </a:r>
            <a:r>
              <a:rPr lang="it-IT" sz="2000" dirty="0" smtClean="0">
                <a:solidFill>
                  <a:schemeClr val="tx1"/>
                </a:solidFill>
              </a:rPr>
              <a:t>con queste parole</a:t>
            </a:r>
            <a:r>
              <a:rPr lang="it-IT" sz="2000" dirty="0">
                <a:solidFill>
                  <a:schemeClr val="tx1"/>
                </a:solidFill>
              </a:rPr>
              <a:t>: </a:t>
            </a:r>
            <a:endParaRPr lang="it-IT" sz="2000" dirty="0" smtClean="0">
              <a:solidFill>
                <a:schemeClr val="tx1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«</a:t>
            </a:r>
            <a:r>
              <a:rPr lang="it-IT" sz="2400" b="1" dirty="0">
                <a:solidFill>
                  <a:srgbClr val="FF0000"/>
                </a:solidFill>
              </a:rPr>
              <a:t>Tornando a casa, troverete i bambini. Date una carezza ai vostri bambini e dite: questa è la carezza del Papa. Troverete qualche lacrima da asciugare, dite una parola buona: il Papa è con noi, specialmente nelle ore della tristezza e dell’amarezza». 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quei giorni il Papa </a:t>
            </a:r>
            <a:r>
              <a:rPr lang="it-IT" sz="2000" dirty="0">
                <a:solidFill>
                  <a:schemeClr val="tx1"/>
                </a:solidFill>
              </a:rPr>
              <a:t>sapeva di avere un tumore allo </a:t>
            </a:r>
            <a:r>
              <a:rPr lang="it-IT" sz="2000" dirty="0" smtClean="0">
                <a:solidFill>
                  <a:schemeClr val="tx1"/>
                </a:solidFill>
              </a:rPr>
              <a:t>stomaco </a:t>
            </a:r>
            <a:r>
              <a:rPr lang="it-IT" sz="2000" dirty="0">
                <a:solidFill>
                  <a:schemeClr val="tx1"/>
                </a:solidFill>
              </a:rPr>
              <a:t>che gli avrebbe impedito di portare a conclusione il Concilio.</a:t>
            </a:r>
          </a:p>
          <a:p>
            <a:pPr fontAlgn="base"/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B6E9-514D-492B-B8D1-E21C28C930BC}" type="datetime1">
              <a:rPr lang="it-IT" smtClean="0"/>
              <a:pPr/>
              <a:t>19/12/2020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13F86-A180-4E00-BAAC-195DF6F84631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Un po’ di storia del </a:t>
            </a:r>
            <a:r>
              <a:rPr lang="it-IT" sz="2800" b="1" dirty="0" err="1" smtClean="0">
                <a:solidFill>
                  <a:srgbClr val="0070C0"/>
                </a:solidFill>
              </a:rPr>
              <a:t>CVII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Tema di Office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1221</Words>
  <Application>Microsoft Office PowerPoint</Application>
  <PresentationFormat>Presentazione su schermo (4:3)</PresentationFormat>
  <Paragraphs>224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  <vt:lpstr>IL CONCILIO VATICANO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Concilio vaticano II</dc:title>
  <dc:creator>Francesco Cannizzaro</dc:creator>
  <cp:lastModifiedBy>Master</cp:lastModifiedBy>
  <cp:revision>29</cp:revision>
  <dcterms:created xsi:type="dcterms:W3CDTF">2020-12-18T15:46:04Z</dcterms:created>
  <dcterms:modified xsi:type="dcterms:W3CDTF">2020-12-19T12:52:51Z</dcterms:modified>
</cp:coreProperties>
</file>